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57" r:id="rId10"/>
    <p:sldId id="267" r:id="rId11"/>
    <p:sldId id="270" r:id="rId12"/>
    <p:sldId id="269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09F0E-EA93-4742-9691-E49E182A14F9}" type="datetimeFigureOut">
              <a:rPr lang="en-GB" smtClean="0"/>
              <a:t>14/02/2015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18133-71E4-4357-A9B8-0A618CDC4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79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C5BC-55AA-473E-8A2E-7F1447FF5518}" type="datetime1">
              <a:rPr lang="en-GB" smtClean="0"/>
              <a:t>14/02/2015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57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D46E-6680-4E6C-ADF7-385308B614C2}" type="datetime1">
              <a:rPr lang="en-GB" smtClean="0"/>
              <a:t>14/02/2015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6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4E6E-4D73-4A0B-8BCD-DB259409CD9E}" type="datetime1">
              <a:rPr lang="en-GB" smtClean="0"/>
              <a:t>14/02/2015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43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40A2-5451-4CB3-8DC2-4355EB2A6F18}" type="datetime1">
              <a:rPr lang="en-GB" smtClean="0"/>
              <a:t>14/02/2015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03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D2A0-A968-442B-BEE2-322D51E8416F}" type="datetime1">
              <a:rPr lang="en-GB" smtClean="0"/>
              <a:t>14/02/2015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71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36B6-274A-4E64-9D97-385E0B301B1C}" type="datetime1">
              <a:rPr lang="en-GB" smtClean="0"/>
              <a:t>14/02/2015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28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07A4-DECA-4180-AE32-7A575A639727}" type="datetime1">
              <a:rPr lang="en-GB" smtClean="0"/>
              <a:t>14/02/2015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51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EA7F-6B1B-4567-A8F5-C3C86B428C93}" type="datetime1">
              <a:rPr lang="en-GB" smtClean="0"/>
              <a:t>14/02/2015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2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5980-EC78-4600-B4C8-0FF4CE6C7619}" type="datetime1">
              <a:rPr lang="en-GB" smtClean="0"/>
              <a:t>14/02/2015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23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1061-C245-4B49-AE56-8C827CB68436}" type="datetime1">
              <a:rPr lang="en-GB" smtClean="0"/>
              <a:t>14/02/2015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5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9713-B6D5-4787-891A-269C87A1B2EF}" type="datetime1">
              <a:rPr lang="en-GB" smtClean="0"/>
              <a:t>14/02/2015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88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16755-7C68-4FE3-8800-7C6E46095DCD}" type="datetime1">
              <a:rPr lang="en-GB" smtClean="0"/>
              <a:t>14/02/2015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84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Church Vision series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Win/Send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44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17" y="44624"/>
            <a:ext cx="8543355" cy="51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10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77117" y="4293096"/>
            <a:ext cx="8543355" cy="249299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GB" sz="2600" i="1" dirty="0">
                <a:solidFill>
                  <a:schemeClr val="bg1"/>
                </a:solidFill>
              </a:rPr>
              <a:t>“To whom will you compare me</a:t>
            </a:r>
            <a:r>
              <a:rPr lang="en-GB" sz="2600" i="1" dirty="0" smtClean="0">
                <a:solidFill>
                  <a:schemeClr val="bg1"/>
                </a:solidFill>
              </a:rPr>
              <a:t>?</a:t>
            </a:r>
            <a:r>
              <a:rPr lang="en-GB" sz="2600" i="1" dirty="0">
                <a:solidFill>
                  <a:schemeClr val="bg1"/>
                </a:solidFill>
              </a:rPr>
              <a:t> Or who is my equal?’ says the Holy </a:t>
            </a:r>
            <a:r>
              <a:rPr lang="en-GB" sz="2600" i="1" dirty="0" smtClean="0">
                <a:solidFill>
                  <a:schemeClr val="bg1"/>
                </a:solidFill>
              </a:rPr>
              <a:t>One. </a:t>
            </a:r>
            <a:r>
              <a:rPr lang="en-GB" sz="2600" b="1" i="1" baseline="30000" dirty="0" smtClean="0">
                <a:solidFill>
                  <a:schemeClr val="bg1"/>
                </a:solidFill>
              </a:rPr>
              <a:t>26</a:t>
            </a:r>
            <a:r>
              <a:rPr lang="en-GB" sz="2600" b="1" i="1" baseline="30000" dirty="0">
                <a:solidFill>
                  <a:schemeClr val="bg1"/>
                </a:solidFill>
              </a:rPr>
              <a:t> </a:t>
            </a:r>
            <a:r>
              <a:rPr lang="en-GB" sz="2600" i="1" dirty="0">
                <a:solidFill>
                  <a:schemeClr val="bg1"/>
                </a:solidFill>
              </a:rPr>
              <a:t>Lift up your eyes and look to the </a:t>
            </a:r>
            <a:r>
              <a:rPr lang="en-GB" sz="2600" i="1" dirty="0" smtClean="0">
                <a:solidFill>
                  <a:schemeClr val="bg1"/>
                </a:solidFill>
              </a:rPr>
              <a:t>heavens</a:t>
            </a:r>
            <a:r>
              <a:rPr lang="en-GB" sz="2600" i="1" dirty="0">
                <a:solidFill>
                  <a:schemeClr val="bg1"/>
                </a:solidFill>
              </a:rPr>
              <a:t> </a:t>
            </a:r>
            <a:r>
              <a:rPr lang="en-GB" sz="2600" i="1" dirty="0" smtClean="0">
                <a:solidFill>
                  <a:schemeClr val="bg1"/>
                </a:solidFill>
              </a:rPr>
              <a:t>- who </a:t>
            </a:r>
            <a:r>
              <a:rPr lang="en-GB" sz="2600" i="1" dirty="0">
                <a:solidFill>
                  <a:schemeClr val="bg1"/>
                </a:solidFill>
              </a:rPr>
              <a:t>created all </a:t>
            </a:r>
            <a:r>
              <a:rPr lang="en-GB" sz="2600" i="1" dirty="0" smtClean="0">
                <a:solidFill>
                  <a:schemeClr val="bg1"/>
                </a:solidFill>
              </a:rPr>
              <a:t>these? He </a:t>
            </a:r>
            <a:r>
              <a:rPr lang="en-GB" sz="2600" i="1" dirty="0">
                <a:solidFill>
                  <a:schemeClr val="bg1"/>
                </a:solidFill>
              </a:rPr>
              <a:t>who brings out the starry host one by </a:t>
            </a:r>
            <a:r>
              <a:rPr lang="en-GB" sz="2600" i="1" dirty="0" smtClean="0">
                <a:solidFill>
                  <a:schemeClr val="bg1"/>
                </a:solidFill>
              </a:rPr>
              <a:t>one and </a:t>
            </a:r>
            <a:r>
              <a:rPr lang="en-GB" sz="2600" i="1" dirty="0">
                <a:solidFill>
                  <a:schemeClr val="bg1"/>
                </a:solidFill>
              </a:rPr>
              <a:t>calls forth </a:t>
            </a:r>
            <a:r>
              <a:rPr lang="en-GB" sz="2600" b="1" i="1" dirty="0">
                <a:solidFill>
                  <a:schemeClr val="bg1"/>
                </a:solidFill>
              </a:rPr>
              <a:t>each of them by </a:t>
            </a:r>
            <a:r>
              <a:rPr lang="en-GB" sz="2600" b="1" i="1" dirty="0" smtClean="0">
                <a:solidFill>
                  <a:schemeClr val="bg1"/>
                </a:solidFill>
              </a:rPr>
              <a:t>name</a:t>
            </a:r>
            <a:r>
              <a:rPr lang="en-GB" sz="2600" i="1" dirty="0" smtClean="0">
                <a:solidFill>
                  <a:schemeClr val="bg1"/>
                </a:solidFill>
              </a:rPr>
              <a:t>. Because </a:t>
            </a:r>
            <a:r>
              <a:rPr lang="en-GB" sz="2600" i="1" dirty="0">
                <a:solidFill>
                  <a:schemeClr val="bg1"/>
                </a:solidFill>
              </a:rPr>
              <a:t>of </a:t>
            </a:r>
            <a:r>
              <a:rPr lang="en-GB" sz="2600" i="1" dirty="0" smtClean="0">
                <a:solidFill>
                  <a:schemeClr val="bg1"/>
                </a:solidFill>
              </a:rPr>
              <a:t>His </a:t>
            </a:r>
            <a:r>
              <a:rPr lang="en-GB" sz="2600" i="1" dirty="0">
                <a:solidFill>
                  <a:schemeClr val="bg1"/>
                </a:solidFill>
              </a:rPr>
              <a:t>great power and mighty </a:t>
            </a:r>
            <a:r>
              <a:rPr lang="en-GB" sz="2600" i="1" dirty="0" smtClean="0">
                <a:solidFill>
                  <a:schemeClr val="bg1"/>
                </a:solidFill>
              </a:rPr>
              <a:t>strength, </a:t>
            </a:r>
            <a:r>
              <a:rPr lang="en-GB" sz="2600" b="1" i="1" dirty="0" smtClean="0">
                <a:solidFill>
                  <a:schemeClr val="bg1"/>
                </a:solidFill>
              </a:rPr>
              <a:t>not </a:t>
            </a:r>
            <a:r>
              <a:rPr lang="en-GB" sz="2600" b="1" i="1" dirty="0">
                <a:solidFill>
                  <a:schemeClr val="bg1"/>
                </a:solidFill>
              </a:rPr>
              <a:t>one of them is missing.”</a:t>
            </a:r>
            <a:r>
              <a:rPr lang="en-GB" sz="2600" dirty="0">
                <a:solidFill>
                  <a:schemeClr val="bg1"/>
                </a:solidFill>
              </a:rPr>
              <a:t> </a:t>
            </a:r>
            <a:r>
              <a:rPr lang="en-GB" sz="2600" dirty="0" smtClean="0">
                <a:solidFill>
                  <a:schemeClr val="bg1"/>
                </a:solidFill>
              </a:rPr>
              <a:t>   </a:t>
            </a:r>
            <a:r>
              <a:rPr lang="en-GB" sz="2400" dirty="0" smtClean="0">
                <a:solidFill>
                  <a:schemeClr val="bg1"/>
                </a:solidFill>
              </a:rPr>
              <a:t>Isaiah 40v25-26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6346" y="252508"/>
            <a:ext cx="8064896" cy="181588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chemeClr val="bg1"/>
                </a:solidFill>
              </a:rPr>
              <a:t>“</a:t>
            </a:r>
            <a:r>
              <a:rPr lang="en-GB" sz="2800" i="1" dirty="0">
                <a:solidFill>
                  <a:schemeClr val="bg1"/>
                </a:solidFill>
              </a:rPr>
              <a:t>And these are but the outer fringe of </a:t>
            </a:r>
            <a:r>
              <a:rPr lang="en-GB" sz="2800" i="1" dirty="0" smtClean="0">
                <a:solidFill>
                  <a:schemeClr val="bg1"/>
                </a:solidFill>
              </a:rPr>
              <a:t>His </a:t>
            </a:r>
            <a:r>
              <a:rPr lang="en-GB" sz="2800" i="1" dirty="0">
                <a:solidFill>
                  <a:schemeClr val="bg1"/>
                </a:solidFill>
              </a:rPr>
              <a:t>works; </a:t>
            </a:r>
            <a:endParaRPr lang="en-GB" sz="2800" i="1" dirty="0" smtClean="0">
              <a:solidFill>
                <a:schemeClr val="bg1"/>
              </a:solidFill>
            </a:endParaRPr>
          </a:p>
          <a:p>
            <a:r>
              <a:rPr lang="en-GB" sz="2800" i="1" dirty="0" smtClean="0">
                <a:solidFill>
                  <a:schemeClr val="bg1"/>
                </a:solidFill>
              </a:rPr>
              <a:t>how </a:t>
            </a:r>
            <a:r>
              <a:rPr lang="en-GB" sz="2800" i="1" dirty="0">
                <a:solidFill>
                  <a:schemeClr val="bg1"/>
                </a:solidFill>
              </a:rPr>
              <a:t>faint the whisper we hear of </a:t>
            </a:r>
            <a:r>
              <a:rPr lang="en-GB" sz="2800" i="1" dirty="0" smtClean="0">
                <a:solidFill>
                  <a:schemeClr val="bg1"/>
                </a:solidFill>
              </a:rPr>
              <a:t>Him</a:t>
            </a:r>
            <a:r>
              <a:rPr lang="en-GB" sz="2800" i="1" dirty="0">
                <a:solidFill>
                  <a:schemeClr val="bg1"/>
                </a:solidFill>
              </a:rPr>
              <a:t>! </a:t>
            </a:r>
            <a:endParaRPr lang="en-GB" sz="2800" i="1" dirty="0" smtClean="0">
              <a:solidFill>
                <a:schemeClr val="bg1"/>
              </a:solidFill>
            </a:endParaRPr>
          </a:p>
          <a:p>
            <a:r>
              <a:rPr lang="en-GB" sz="2800" i="1" dirty="0" smtClean="0">
                <a:solidFill>
                  <a:schemeClr val="bg1"/>
                </a:solidFill>
              </a:rPr>
              <a:t>Who </a:t>
            </a:r>
            <a:r>
              <a:rPr lang="en-GB" sz="2800" i="1" dirty="0">
                <a:solidFill>
                  <a:schemeClr val="bg1"/>
                </a:solidFill>
              </a:rPr>
              <a:t>then can understand the thunder of </a:t>
            </a:r>
            <a:r>
              <a:rPr lang="en-GB" sz="2800" i="1" dirty="0" smtClean="0">
                <a:solidFill>
                  <a:schemeClr val="bg1"/>
                </a:solidFill>
              </a:rPr>
              <a:t>His </a:t>
            </a:r>
            <a:r>
              <a:rPr lang="en-GB" sz="2800" i="1" dirty="0">
                <a:solidFill>
                  <a:schemeClr val="bg1"/>
                </a:solidFill>
              </a:rPr>
              <a:t>power?”</a:t>
            </a:r>
            <a:r>
              <a:rPr lang="en-GB" sz="2800" dirty="0">
                <a:solidFill>
                  <a:schemeClr val="bg1"/>
                </a:solidFill>
              </a:rPr>
              <a:t> Job 26v14</a:t>
            </a:r>
          </a:p>
        </p:txBody>
      </p:sp>
    </p:spTree>
    <p:extLst>
      <p:ext uri="{BB962C8B-B14F-4D97-AF65-F5344CB8AC3E}">
        <p14:creationId xmlns:p14="http://schemas.microsoft.com/office/powerpoint/2010/main" val="363157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Worship-Win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544616"/>
          </a:xfrm>
        </p:spPr>
        <p:txBody>
          <a:bodyPr>
            <a:normAutofit/>
          </a:bodyPr>
          <a:lstStyle/>
          <a:p>
            <a:r>
              <a:rPr lang="en-GB" sz="3000" dirty="0" smtClean="0"/>
              <a:t>The gospel is about God’s glory and man’s good</a:t>
            </a:r>
          </a:p>
          <a:p>
            <a:r>
              <a:rPr lang="en-GB" sz="3000" dirty="0" smtClean="0"/>
              <a:t>We are to declare His praise </a:t>
            </a:r>
          </a:p>
          <a:p>
            <a:r>
              <a:rPr lang="en-GB" sz="3000" b="1" dirty="0" smtClean="0"/>
              <a:t>Reasons to be confident in the gospel:-</a:t>
            </a:r>
          </a:p>
          <a:p>
            <a:pPr lvl="1"/>
            <a:r>
              <a:rPr lang="en-GB" sz="3200" b="1" dirty="0"/>
              <a:t>Christ has won</a:t>
            </a:r>
            <a:endParaRPr lang="en-GB" sz="3200" dirty="0"/>
          </a:p>
          <a:p>
            <a:pPr lvl="1"/>
            <a:r>
              <a:rPr lang="en-GB" dirty="0"/>
              <a:t>“He forgave us all our sins,</a:t>
            </a:r>
            <a:r>
              <a:rPr lang="en-GB" b="1" baseline="30000" dirty="0"/>
              <a:t>14 </a:t>
            </a:r>
            <a:r>
              <a:rPr lang="en-GB" dirty="0"/>
              <a:t>having cancelled the charge of our legal indebtedness, which stood against us and condemned us; </a:t>
            </a:r>
            <a:r>
              <a:rPr lang="en-GB" b="1" dirty="0" smtClean="0"/>
              <a:t>He </a:t>
            </a:r>
            <a:r>
              <a:rPr lang="en-GB" b="1" dirty="0"/>
              <a:t>has taken it away, nailing it to the cross.</a:t>
            </a:r>
            <a:r>
              <a:rPr lang="en-GB" b="1" baseline="30000" dirty="0"/>
              <a:t>15 </a:t>
            </a:r>
            <a:r>
              <a:rPr lang="en-GB" dirty="0"/>
              <a:t>And having disarmed the </a:t>
            </a:r>
            <a:r>
              <a:rPr lang="en-GB" b="1" dirty="0"/>
              <a:t>powers and authorities, </a:t>
            </a:r>
            <a:r>
              <a:rPr lang="en-GB" b="1" dirty="0" smtClean="0"/>
              <a:t>He </a:t>
            </a:r>
            <a:r>
              <a:rPr lang="en-GB" b="1" dirty="0"/>
              <a:t>made a public spectacle</a:t>
            </a:r>
            <a:r>
              <a:rPr lang="en-GB" dirty="0"/>
              <a:t> of them, triumphing over them by the cross</a:t>
            </a:r>
            <a:r>
              <a:rPr lang="en-GB" dirty="0" smtClean="0"/>
              <a:t>.” </a:t>
            </a:r>
          </a:p>
          <a:p>
            <a:pPr lvl="2"/>
            <a:r>
              <a:rPr lang="en-GB" sz="2800" i="1" dirty="0" smtClean="0"/>
              <a:t>Col 2v13b-15</a:t>
            </a:r>
            <a:endParaRPr lang="en-GB" sz="2800" dirty="0"/>
          </a:p>
          <a:p>
            <a:endParaRPr lang="en-GB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11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5924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Worship-Win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54461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The gospel is about God’s glory and man’s good</a:t>
            </a:r>
          </a:p>
          <a:p>
            <a:r>
              <a:rPr lang="en-GB" sz="2800" dirty="0" smtClean="0"/>
              <a:t>We are to declare His praise </a:t>
            </a:r>
          </a:p>
          <a:p>
            <a:r>
              <a:rPr lang="en-GB" sz="3000" b="1" dirty="0" smtClean="0"/>
              <a:t>Reasons to be confident in the gospel:-</a:t>
            </a:r>
          </a:p>
          <a:p>
            <a:pPr lvl="1"/>
            <a:r>
              <a:rPr lang="en-GB" sz="3200" b="1" dirty="0"/>
              <a:t>Christ has won</a:t>
            </a:r>
            <a:endParaRPr lang="en-GB" sz="3200" dirty="0"/>
          </a:p>
          <a:p>
            <a:pPr lvl="1"/>
            <a:r>
              <a:rPr lang="en-GB" sz="3200" b="1" dirty="0"/>
              <a:t>God is </a:t>
            </a:r>
            <a:r>
              <a:rPr lang="en-GB" sz="3200" b="1" dirty="0" smtClean="0"/>
              <a:t>Sovereign and Powerful in Salvation</a:t>
            </a:r>
          </a:p>
          <a:p>
            <a:pPr lvl="1"/>
            <a:r>
              <a:rPr lang="en-GB" sz="3000" dirty="0" smtClean="0"/>
              <a:t>Ephesians 1</a:t>
            </a:r>
          </a:p>
          <a:p>
            <a:pPr lvl="1"/>
            <a:r>
              <a:rPr lang="en-GB" sz="3000" i="1" dirty="0"/>
              <a:t>“I have other sheep that are not of this sheepfold. I must bring them also</a:t>
            </a:r>
            <a:r>
              <a:rPr lang="en-GB" sz="3000" i="1" dirty="0" smtClean="0"/>
              <a:t>.” John 10v16</a:t>
            </a:r>
          </a:p>
          <a:p>
            <a:pPr lvl="1"/>
            <a:r>
              <a:rPr lang="en-GB" sz="3000" dirty="0"/>
              <a:t>“</a:t>
            </a:r>
            <a:r>
              <a:rPr lang="en-GB" sz="3000" i="1" dirty="0"/>
              <a:t>I will build My church, and the gates of hell shall not prevail against it</a:t>
            </a:r>
            <a:r>
              <a:rPr lang="en-GB" sz="3000" i="1" dirty="0" smtClean="0"/>
              <a:t>.”</a:t>
            </a:r>
            <a:r>
              <a:rPr lang="en-GB" sz="3000" dirty="0"/>
              <a:t> Matt 16v18 </a:t>
            </a:r>
            <a:endParaRPr lang="en-GB" sz="3000" b="1" dirty="0" smtClean="0"/>
          </a:p>
          <a:p>
            <a:pPr marL="914400" lvl="2" indent="0">
              <a:buNone/>
            </a:pPr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12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5924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Worship-Win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640960" cy="5688632"/>
          </a:xfrm>
        </p:spPr>
        <p:txBody>
          <a:bodyPr>
            <a:normAutofit fontScale="92500" lnSpcReduction="20000"/>
          </a:bodyPr>
          <a:lstStyle/>
          <a:p>
            <a:r>
              <a:rPr lang="en-GB" sz="3000" dirty="0" smtClean="0"/>
              <a:t>The gospel is about God’s glory and man’s good</a:t>
            </a:r>
          </a:p>
          <a:p>
            <a:r>
              <a:rPr lang="en-GB" sz="3000" dirty="0" smtClean="0"/>
              <a:t>We are to declare His praise </a:t>
            </a:r>
          </a:p>
          <a:p>
            <a:r>
              <a:rPr lang="en-GB" sz="3000" b="1" dirty="0" smtClean="0"/>
              <a:t>Reasons to be confident in the gospel:-</a:t>
            </a:r>
          </a:p>
          <a:p>
            <a:pPr lvl="1"/>
            <a:r>
              <a:rPr lang="en-GB" sz="3000" b="1" dirty="0"/>
              <a:t>Christ has won</a:t>
            </a:r>
            <a:endParaRPr lang="en-GB" sz="3000" dirty="0"/>
          </a:p>
          <a:p>
            <a:pPr lvl="1"/>
            <a:r>
              <a:rPr lang="en-GB" sz="3000" b="1" dirty="0"/>
              <a:t>God is </a:t>
            </a:r>
            <a:r>
              <a:rPr lang="en-GB" sz="3000" b="1" dirty="0" smtClean="0"/>
              <a:t>Sovereign and Powerful in Salvation</a:t>
            </a:r>
          </a:p>
          <a:p>
            <a:pPr lvl="1"/>
            <a:r>
              <a:rPr lang="en-GB" sz="3000" b="1" dirty="0" smtClean="0"/>
              <a:t>God’s call </a:t>
            </a:r>
            <a:r>
              <a:rPr lang="en-GB" sz="3000" b="1" dirty="0"/>
              <a:t>is effective </a:t>
            </a:r>
            <a:endParaRPr lang="en-GB" sz="3000" b="1" dirty="0" smtClean="0"/>
          </a:p>
          <a:p>
            <a:pPr lvl="1"/>
            <a:r>
              <a:rPr lang="en-GB" sz="3000" dirty="0" smtClean="0"/>
              <a:t>“</a:t>
            </a:r>
            <a:r>
              <a:rPr lang="en-GB" sz="3000" dirty="0"/>
              <a:t>Jews demand signs and Greeks look for wisdom, </a:t>
            </a:r>
            <a:r>
              <a:rPr lang="en-GB" sz="3000" b="1" baseline="30000" dirty="0"/>
              <a:t>23 </a:t>
            </a:r>
            <a:r>
              <a:rPr lang="en-GB" sz="3000" dirty="0"/>
              <a:t>but we preach Christ crucified: a stumbling-block to Jews and foolishness to Gentiles,</a:t>
            </a:r>
            <a:r>
              <a:rPr lang="en-GB" sz="3000" b="1" baseline="30000" dirty="0"/>
              <a:t>24 </a:t>
            </a:r>
            <a:r>
              <a:rPr lang="en-GB" sz="3000" b="1" dirty="0"/>
              <a:t>but to those whom God has called, both Jews and Greeks, Christ the power of God and the wisdom of God</a:t>
            </a:r>
            <a:r>
              <a:rPr lang="en-GB" sz="3000" dirty="0"/>
              <a:t>. </a:t>
            </a:r>
            <a:r>
              <a:rPr lang="en-GB" sz="3000" b="1" baseline="30000" dirty="0"/>
              <a:t>25 </a:t>
            </a:r>
            <a:r>
              <a:rPr lang="en-GB" sz="3000" dirty="0"/>
              <a:t>For the foolishness of God is wiser than human wisdom, and the weakness of God is stronger than human strength</a:t>
            </a:r>
            <a:r>
              <a:rPr lang="en-GB" sz="3000" dirty="0" smtClean="0"/>
              <a:t>.”  </a:t>
            </a:r>
            <a:r>
              <a:rPr lang="en-GB" sz="2400" dirty="0" smtClean="0"/>
              <a:t>1 </a:t>
            </a:r>
            <a:r>
              <a:rPr lang="en-GB" sz="2400" dirty="0" err="1" smtClean="0"/>
              <a:t>Cor</a:t>
            </a:r>
            <a:r>
              <a:rPr lang="en-GB" sz="2400" dirty="0" smtClean="0"/>
              <a:t> 1v24 </a:t>
            </a:r>
            <a:endParaRPr lang="en-GB" sz="2400" dirty="0"/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13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9784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Worship-Win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68863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The gospel is about God’s glory and man’s good</a:t>
            </a:r>
          </a:p>
          <a:p>
            <a:r>
              <a:rPr lang="en-GB" sz="3000" dirty="0" smtClean="0"/>
              <a:t>We are to declare His praise </a:t>
            </a:r>
          </a:p>
          <a:p>
            <a:r>
              <a:rPr lang="en-GB" sz="3000" b="1" dirty="0" smtClean="0"/>
              <a:t>Reasons to be confident in the gospel:-</a:t>
            </a:r>
          </a:p>
          <a:p>
            <a:pPr lvl="1"/>
            <a:r>
              <a:rPr lang="en-GB" sz="3200" b="1" dirty="0"/>
              <a:t>Christ has won</a:t>
            </a:r>
            <a:endParaRPr lang="en-GB" sz="3200" dirty="0"/>
          </a:p>
          <a:p>
            <a:pPr lvl="1"/>
            <a:r>
              <a:rPr lang="en-GB" sz="3200" b="1" dirty="0"/>
              <a:t>God is </a:t>
            </a:r>
            <a:r>
              <a:rPr lang="en-GB" sz="3200" b="1" dirty="0" smtClean="0"/>
              <a:t>Sovereign and Powerful in Salvation</a:t>
            </a:r>
          </a:p>
          <a:p>
            <a:pPr lvl="1"/>
            <a:r>
              <a:rPr lang="en-GB" sz="3200" b="1" dirty="0" smtClean="0"/>
              <a:t>God’s call </a:t>
            </a:r>
            <a:r>
              <a:rPr lang="en-GB" sz="3200" b="1" dirty="0"/>
              <a:t>is effective </a:t>
            </a:r>
            <a:endParaRPr lang="en-GB" sz="3200" b="1" dirty="0" smtClean="0"/>
          </a:p>
          <a:p>
            <a:pPr lvl="1"/>
            <a:r>
              <a:rPr lang="en-GB" sz="2400" dirty="0" smtClean="0"/>
              <a:t>“but </a:t>
            </a:r>
            <a:r>
              <a:rPr lang="en-GB" sz="2400" dirty="0"/>
              <a:t>to those whom God has </a:t>
            </a:r>
            <a:r>
              <a:rPr lang="en-GB" sz="2400" b="1" dirty="0"/>
              <a:t>called</a:t>
            </a:r>
            <a:r>
              <a:rPr lang="en-GB" sz="2400" dirty="0"/>
              <a:t>, both Jews and Greeks, Christ the power of God and the wisdom of God</a:t>
            </a:r>
            <a:r>
              <a:rPr lang="en-GB" sz="2400" dirty="0" smtClean="0"/>
              <a:t>.”</a:t>
            </a:r>
            <a:r>
              <a:rPr lang="en-GB" sz="3000" i="1" dirty="0"/>
              <a:t> </a:t>
            </a:r>
            <a:r>
              <a:rPr lang="en-GB" sz="2400" dirty="0" smtClean="0"/>
              <a:t>1 </a:t>
            </a:r>
            <a:r>
              <a:rPr lang="en-GB" sz="2400" dirty="0" err="1" smtClean="0"/>
              <a:t>Cor</a:t>
            </a:r>
            <a:r>
              <a:rPr lang="en-GB" sz="2400" dirty="0" smtClean="0"/>
              <a:t> 1v24 </a:t>
            </a:r>
            <a:endParaRPr lang="en-GB" sz="2400" dirty="0"/>
          </a:p>
          <a:p>
            <a:pPr lvl="1"/>
            <a:r>
              <a:rPr lang="en-GB" i="1" dirty="0" smtClean="0"/>
              <a:t>“</a:t>
            </a:r>
            <a:r>
              <a:rPr lang="en-GB" i="1" dirty="0"/>
              <a:t>you do not believe because you are not </a:t>
            </a:r>
            <a:r>
              <a:rPr lang="en-GB" i="1" dirty="0" smtClean="0"/>
              <a:t>my sheep. </a:t>
            </a:r>
            <a:r>
              <a:rPr lang="en-GB" b="1" i="1" baseline="30000" dirty="0" smtClean="0"/>
              <a:t>27</a:t>
            </a:r>
            <a:r>
              <a:rPr lang="en-GB" b="1" i="1" baseline="30000" dirty="0"/>
              <a:t> </a:t>
            </a:r>
            <a:r>
              <a:rPr lang="en-GB" i="1" dirty="0"/>
              <a:t>My sheep listen to my voice; I know them, and they follow </a:t>
            </a:r>
            <a:r>
              <a:rPr lang="en-GB" i="1" dirty="0" smtClean="0"/>
              <a:t>me.” </a:t>
            </a:r>
            <a:r>
              <a:rPr lang="en-GB" sz="2400" i="1" dirty="0" smtClean="0"/>
              <a:t>John 10v26-27</a:t>
            </a:r>
            <a:endParaRPr lang="en-GB" sz="2400" dirty="0"/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14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5450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Worship-Win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 smtClean="0"/>
              <a:t>Westminster </a:t>
            </a:r>
            <a:r>
              <a:rPr lang="en-GB" sz="3600" b="1" dirty="0"/>
              <a:t>catechism</a:t>
            </a:r>
            <a:r>
              <a:rPr lang="en-GB" sz="3600" dirty="0"/>
              <a:t> – </a:t>
            </a:r>
            <a:endParaRPr lang="en-GB" sz="3600" dirty="0" smtClean="0"/>
          </a:p>
          <a:p>
            <a:r>
              <a:rPr lang="en-GB" sz="3600" dirty="0" smtClean="0"/>
              <a:t>What </a:t>
            </a:r>
            <a:r>
              <a:rPr lang="en-GB" sz="3600" dirty="0"/>
              <a:t>is the chief end of </a:t>
            </a:r>
            <a:r>
              <a:rPr lang="en-GB" sz="3600" dirty="0" smtClean="0"/>
              <a:t>man?</a:t>
            </a:r>
          </a:p>
          <a:p>
            <a:r>
              <a:rPr lang="en-GB" sz="3600" dirty="0" smtClean="0"/>
              <a:t>Answer - Man’s </a:t>
            </a:r>
            <a:r>
              <a:rPr lang="en-GB" sz="3600" dirty="0"/>
              <a:t>chief end is to glorify God, and to enjoy him forever.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2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4133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Worship-Win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4896544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Westminster </a:t>
            </a:r>
            <a:r>
              <a:rPr lang="en-GB" sz="3600" b="1" dirty="0"/>
              <a:t>catechism</a:t>
            </a:r>
            <a:r>
              <a:rPr lang="en-GB" sz="3600" dirty="0"/>
              <a:t> – </a:t>
            </a:r>
            <a:r>
              <a:rPr lang="en-GB" sz="3600" dirty="0" smtClean="0"/>
              <a:t>Glorifying God</a:t>
            </a:r>
          </a:p>
          <a:p>
            <a:r>
              <a:rPr lang="en-GB" dirty="0"/>
              <a:t>Psalm 86v8-9</a:t>
            </a:r>
          </a:p>
          <a:p>
            <a:r>
              <a:rPr lang="en-GB" sz="3600" i="1" dirty="0"/>
              <a:t>Among the gods there is none like you, Lord;</a:t>
            </a:r>
            <a:br>
              <a:rPr lang="en-GB" sz="3600" i="1" dirty="0"/>
            </a:br>
            <a:r>
              <a:rPr lang="en-GB" sz="3600" i="1" dirty="0"/>
              <a:t>    no deeds can compare with yours.</a:t>
            </a:r>
            <a:br>
              <a:rPr lang="en-GB" sz="3600" i="1" dirty="0"/>
            </a:br>
            <a:r>
              <a:rPr lang="en-GB" sz="3600" b="1" i="1" baseline="30000" dirty="0"/>
              <a:t>9 </a:t>
            </a:r>
            <a:r>
              <a:rPr lang="en-GB" sz="3600" i="1" dirty="0"/>
              <a:t>All the nations you have made</a:t>
            </a:r>
            <a:br>
              <a:rPr lang="en-GB" sz="3600" i="1" dirty="0"/>
            </a:br>
            <a:r>
              <a:rPr lang="en-GB" sz="3600" i="1" dirty="0"/>
              <a:t>    will come and worship before you, Lord;</a:t>
            </a:r>
            <a:br>
              <a:rPr lang="en-GB" sz="3600" i="1" dirty="0"/>
            </a:br>
            <a:r>
              <a:rPr lang="en-GB" sz="3600" i="1" dirty="0"/>
              <a:t>    they will bring glory to your name.</a:t>
            </a:r>
            <a:endParaRPr lang="en-GB" sz="36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3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849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Worship-Win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80920" cy="5400600"/>
          </a:xfrm>
        </p:spPr>
        <p:txBody>
          <a:bodyPr>
            <a:normAutofit fontScale="77500" lnSpcReduction="20000"/>
          </a:bodyPr>
          <a:lstStyle/>
          <a:p>
            <a:r>
              <a:rPr lang="en-GB" sz="4100" b="1" dirty="0" smtClean="0"/>
              <a:t>God’s glory in the gospel – Rom 15v8-12</a:t>
            </a:r>
          </a:p>
          <a:p>
            <a:pPr marL="0" indent="0">
              <a:buNone/>
            </a:pPr>
            <a:r>
              <a:rPr lang="en-GB" sz="3600" dirty="0" smtClean="0"/>
              <a:t>For </a:t>
            </a:r>
            <a:r>
              <a:rPr lang="en-GB" sz="3600" dirty="0"/>
              <a:t>I tell you that Christ has become a servant of the Jews on behalf of God’s truth, so that the promises made to the patriarchs might be confirmed </a:t>
            </a:r>
            <a:r>
              <a:rPr lang="en-GB" sz="3600" b="1" baseline="30000" dirty="0"/>
              <a:t>9 </a:t>
            </a:r>
            <a:r>
              <a:rPr lang="en-GB" sz="3600" dirty="0"/>
              <a:t>and, moreover, that the Gentiles </a:t>
            </a:r>
            <a:r>
              <a:rPr lang="en-GB" sz="3600" b="1" dirty="0"/>
              <a:t>might glorify God for</a:t>
            </a:r>
            <a:r>
              <a:rPr lang="en-GB" sz="3600" dirty="0"/>
              <a:t> </a:t>
            </a:r>
            <a:r>
              <a:rPr lang="en-GB" sz="3600" b="1" dirty="0"/>
              <a:t>his mercy</a:t>
            </a:r>
            <a:r>
              <a:rPr lang="en-GB" sz="3600" dirty="0"/>
              <a:t>. As it is written:</a:t>
            </a:r>
          </a:p>
          <a:p>
            <a:pPr marL="0" indent="0">
              <a:buNone/>
            </a:pPr>
            <a:r>
              <a:rPr lang="en-GB" sz="3600" dirty="0" smtClean="0"/>
              <a:t>	“</a:t>
            </a:r>
            <a:r>
              <a:rPr lang="en-GB" sz="3600" i="1" dirty="0" smtClean="0"/>
              <a:t>Therefore </a:t>
            </a:r>
            <a:r>
              <a:rPr lang="en-GB" sz="3600" i="1" dirty="0"/>
              <a:t>I will praise you among the Gentiles;</a:t>
            </a:r>
            <a:br>
              <a:rPr lang="en-GB" sz="3600" i="1" dirty="0"/>
            </a:br>
            <a:r>
              <a:rPr lang="en-GB" sz="3600" i="1" dirty="0"/>
              <a:t>    	</a:t>
            </a:r>
            <a:r>
              <a:rPr lang="en-GB" sz="3600" i="1" dirty="0" smtClean="0"/>
              <a:t>I </a:t>
            </a:r>
            <a:r>
              <a:rPr lang="en-GB" sz="3600" i="1" dirty="0"/>
              <a:t>will sing the praises of your name</a:t>
            </a:r>
            <a:r>
              <a:rPr lang="en-GB" sz="3600" i="1" dirty="0" smtClean="0"/>
              <a:t>.”</a:t>
            </a:r>
            <a:endParaRPr lang="en-GB" sz="3600" i="1" dirty="0"/>
          </a:p>
          <a:p>
            <a:pPr marL="0" indent="0">
              <a:buNone/>
            </a:pPr>
            <a:r>
              <a:rPr lang="en-GB" sz="3600" b="1" baseline="30000" dirty="0"/>
              <a:t>11</a:t>
            </a:r>
            <a:r>
              <a:rPr lang="en-GB" sz="3600" dirty="0"/>
              <a:t> Again it says </a:t>
            </a:r>
          </a:p>
          <a:p>
            <a:pPr marL="0" indent="0">
              <a:buNone/>
            </a:pPr>
            <a:r>
              <a:rPr lang="en-GB" sz="3600" dirty="0" smtClean="0"/>
              <a:t>	</a:t>
            </a:r>
            <a:r>
              <a:rPr lang="en-GB" sz="3600" i="1" dirty="0" smtClean="0"/>
              <a:t>“</a:t>
            </a:r>
            <a:r>
              <a:rPr lang="en-GB" sz="3600" i="1" dirty="0"/>
              <a:t>Rejoice, O Gentiles, with His people</a:t>
            </a:r>
            <a:r>
              <a:rPr lang="en-GB" sz="3600" i="1" dirty="0" smtClean="0"/>
              <a:t>”</a:t>
            </a:r>
            <a:r>
              <a:rPr lang="en-GB" sz="3600" dirty="0"/>
              <a:t>		</a:t>
            </a:r>
          </a:p>
          <a:p>
            <a:pPr marL="0" indent="0">
              <a:buNone/>
            </a:pPr>
            <a:r>
              <a:rPr lang="en-GB" sz="3600" b="1" baseline="30000" dirty="0"/>
              <a:t>12</a:t>
            </a:r>
            <a:r>
              <a:rPr lang="en-GB" sz="3600" dirty="0"/>
              <a:t> And again, </a:t>
            </a:r>
          </a:p>
          <a:p>
            <a:pPr marL="0" indent="0">
              <a:buNone/>
            </a:pPr>
            <a:r>
              <a:rPr lang="en-GB" sz="3600" i="1" dirty="0" smtClean="0"/>
              <a:t>	“</a:t>
            </a:r>
            <a:r>
              <a:rPr lang="en-GB" sz="3600" i="1" dirty="0"/>
              <a:t>Praise the Lord, all you Gentiles, </a:t>
            </a:r>
            <a:endParaRPr lang="en-GB" sz="3600" i="1" dirty="0" smtClean="0"/>
          </a:p>
          <a:p>
            <a:pPr marL="0" indent="0">
              <a:buNone/>
            </a:pPr>
            <a:r>
              <a:rPr lang="en-GB" sz="3600" i="1" dirty="0" smtClean="0"/>
              <a:t>	and </a:t>
            </a:r>
            <a:r>
              <a:rPr lang="en-GB" sz="3600" i="1" dirty="0"/>
              <a:t>sing praise to Him all you peoples</a:t>
            </a:r>
            <a:r>
              <a:rPr lang="en-GB" sz="3600" i="1" dirty="0" smtClean="0"/>
              <a:t>.”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4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694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Worship-Win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80920" cy="54006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God’s glory in the gospel – </a:t>
            </a:r>
            <a:r>
              <a:rPr lang="en-GB" sz="3600" b="1" dirty="0" err="1" smtClean="0"/>
              <a:t>Eph</a:t>
            </a:r>
            <a:r>
              <a:rPr lang="en-GB" sz="3600" b="1" dirty="0" smtClean="0"/>
              <a:t> 1v5-6</a:t>
            </a:r>
          </a:p>
          <a:p>
            <a:pPr marL="0" indent="0">
              <a:buNone/>
            </a:pPr>
            <a:r>
              <a:rPr lang="en-GB" sz="3600" dirty="0" smtClean="0"/>
              <a:t>He</a:t>
            </a:r>
            <a:r>
              <a:rPr lang="en-GB" sz="3600" baseline="30000" dirty="0" smtClean="0"/>
              <a:t> </a:t>
            </a:r>
            <a:r>
              <a:rPr lang="en-GB" sz="3600" dirty="0"/>
              <a:t>predestined us for adoption to </a:t>
            </a:r>
            <a:r>
              <a:rPr lang="en-GB" sz="3600" dirty="0" err="1"/>
              <a:t>sonship</a:t>
            </a:r>
            <a:r>
              <a:rPr lang="en-GB" sz="3600" dirty="0"/>
              <a:t> through Jesus Christ, in accordance with </a:t>
            </a:r>
            <a:r>
              <a:rPr lang="en-GB" sz="3600" dirty="0" smtClean="0"/>
              <a:t>His </a:t>
            </a:r>
            <a:r>
              <a:rPr lang="en-GB" sz="3600" dirty="0"/>
              <a:t>pleasure and will – </a:t>
            </a:r>
            <a:r>
              <a:rPr lang="en-GB" sz="3600" b="1" baseline="30000" dirty="0"/>
              <a:t>6 </a:t>
            </a:r>
            <a:r>
              <a:rPr lang="en-GB" sz="3600" b="1" dirty="0"/>
              <a:t>to the praise of </a:t>
            </a:r>
            <a:r>
              <a:rPr lang="en-GB" sz="3600" b="1" dirty="0" smtClean="0"/>
              <a:t>His </a:t>
            </a:r>
            <a:r>
              <a:rPr lang="en-GB" sz="3600" b="1" dirty="0"/>
              <a:t>glorious grace</a:t>
            </a:r>
            <a:r>
              <a:rPr lang="en-GB" sz="3600" dirty="0"/>
              <a:t>, which </a:t>
            </a:r>
            <a:r>
              <a:rPr lang="en-GB" sz="3600" dirty="0" smtClean="0"/>
              <a:t>He </a:t>
            </a:r>
            <a:r>
              <a:rPr lang="en-GB" sz="3600" dirty="0"/>
              <a:t>has freely given us in the One he loves</a:t>
            </a:r>
            <a:r>
              <a:rPr lang="en-GB" sz="3600" dirty="0" smtClean="0"/>
              <a:t>.</a:t>
            </a:r>
            <a:endParaRPr lang="en-GB" sz="3600" dirty="0"/>
          </a:p>
          <a:p>
            <a:pPr marL="0" indent="0">
              <a:buNone/>
            </a:pP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5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8117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Worship-Win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08912" cy="5544616"/>
          </a:xfrm>
        </p:spPr>
        <p:txBody>
          <a:bodyPr>
            <a:normAutofit fontScale="92500" lnSpcReduction="20000"/>
          </a:bodyPr>
          <a:lstStyle/>
          <a:p>
            <a:r>
              <a:rPr lang="en-GB" sz="3500" b="1" dirty="0" smtClean="0"/>
              <a:t>God’s glory in displaying His mercy/grace</a:t>
            </a:r>
          </a:p>
          <a:p>
            <a:r>
              <a:rPr lang="en-GB" sz="3500" b="1" dirty="0" smtClean="0"/>
              <a:t>God’s glory in the cross – Phil 2v8-11</a:t>
            </a:r>
          </a:p>
          <a:p>
            <a:pPr marL="0" indent="0">
              <a:buNone/>
            </a:pPr>
            <a:r>
              <a:rPr lang="en-GB" sz="3500" dirty="0"/>
              <a:t>And being found in appearance as a man,</a:t>
            </a:r>
            <a:br>
              <a:rPr lang="en-GB" sz="3500" dirty="0"/>
            </a:br>
            <a:r>
              <a:rPr lang="en-GB" sz="3500" dirty="0" smtClean="0"/>
              <a:t>He </a:t>
            </a:r>
            <a:r>
              <a:rPr lang="en-GB" sz="3500" dirty="0"/>
              <a:t>humbled </a:t>
            </a:r>
            <a:r>
              <a:rPr lang="en-GB" sz="3500" dirty="0" smtClean="0"/>
              <a:t>Himself </a:t>
            </a:r>
            <a:r>
              <a:rPr lang="en-GB" sz="3500" dirty="0"/>
              <a:t>by becoming obedient to death </a:t>
            </a:r>
            <a:r>
              <a:rPr lang="en-GB" sz="3500" dirty="0" smtClean="0"/>
              <a:t>– even </a:t>
            </a:r>
            <a:r>
              <a:rPr lang="en-GB" sz="3500" dirty="0"/>
              <a:t>death on a cross!</a:t>
            </a:r>
          </a:p>
          <a:p>
            <a:pPr marL="0" indent="0">
              <a:buNone/>
            </a:pPr>
            <a:r>
              <a:rPr lang="en-GB" sz="3500" b="1" baseline="30000" dirty="0"/>
              <a:t>9 </a:t>
            </a:r>
            <a:r>
              <a:rPr lang="en-GB" sz="3500" dirty="0"/>
              <a:t>Therefore God exalted Him to the highest place</a:t>
            </a:r>
            <a:br>
              <a:rPr lang="en-GB" sz="3500" dirty="0"/>
            </a:br>
            <a:r>
              <a:rPr lang="en-GB" sz="3500" dirty="0"/>
              <a:t>   </a:t>
            </a:r>
            <a:r>
              <a:rPr lang="en-GB" sz="3500" dirty="0" smtClean="0"/>
              <a:t>and </a:t>
            </a:r>
            <a:r>
              <a:rPr lang="en-GB" sz="3500" dirty="0"/>
              <a:t>gave Him the name that is above every </a:t>
            </a:r>
            <a:r>
              <a:rPr lang="en-GB" sz="3500" dirty="0" smtClean="0"/>
              <a:t>name,  </a:t>
            </a:r>
            <a:r>
              <a:rPr lang="en-GB" sz="3500" b="1" baseline="30000" dirty="0" smtClean="0"/>
              <a:t>10</a:t>
            </a:r>
            <a:r>
              <a:rPr lang="en-GB" sz="3500" b="1" baseline="30000" dirty="0"/>
              <a:t> </a:t>
            </a:r>
            <a:r>
              <a:rPr lang="en-GB" sz="3500" dirty="0"/>
              <a:t>that at the name of Jesus every knee should bow</a:t>
            </a:r>
            <a:r>
              <a:rPr lang="en-GB" sz="3500" dirty="0" smtClean="0"/>
              <a:t>, </a:t>
            </a:r>
            <a:r>
              <a:rPr lang="en-GB" sz="3500" dirty="0"/>
              <a:t> in heaven and on earth and under the </a:t>
            </a:r>
            <a:r>
              <a:rPr lang="en-GB" sz="3500" dirty="0" smtClean="0"/>
              <a:t>earth,  </a:t>
            </a:r>
            <a:r>
              <a:rPr lang="en-GB" sz="3500" b="1" baseline="30000" dirty="0" smtClean="0"/>
              <a:t>11</a:t>
            </a:r>
            <a:r>
              <a:rPr lang="en-GB" sz="3500" b="1" baseline="30000" dirty="0"/>
              <a:t> </a:t>
            </a:r>
            <a:r>
              <a:rPr lang="en-GB" sz="3500" dirty="0"/>
              <a:t>and every tongue acknowledge that Jesus Christ </a:t>
            </a:r>
            <a:r>
              <a:rPr lang="en-GB" sz="3500" dirty="0" smtClean="0"/>
              <a:t> is </a:t>
            </a:r>
            <a:r>
              <a:rPr lang="en-GB" sz="3500" dirty="0"/>
              <a:t>Lord</a:t>
            </a:r>
            <a:r>
              <a:rPr lang="en-GB" sz="3500" dirty="0" smtClean="0"/>
              <a:t>,</a:t>
            </a:r>
            <a:r>
              <a:rPr lang="en-GB" sz="3500" dirty="0"/>
              <a:t> to the </a:t>
            </a:r>
            <a:r>
              <a:rPr lang="en-GB" sz="3500" b="1" dirty="0"/>
              <a:t>glory of God the Father</a:t>
            </a:r>
            <a:r>
              <a:rPr lang="en-GB" sz="3500" b="1" dirty="0" smtClean="0"/>
              <a:t>.</a:t>
            </a:r>
            <a:endParaRPr lang="en-GB" sz="3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6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8609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Worship-Win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4006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God’s glory in displaying His mercy/grace</a:t>
            </a:r>
          </a:p>
          <a:p>
            <a:r>
              <a:rPr lang="en-GB" sz="3600" b="1" dirty="0" smtClean="0"/>
              <a:t>God’s glory in the cross – Phil 2v8-11</a:t>
            </a:r>
          </a:p>
          <a:p>
            <a:r>
              <a:rPr lang="en-GB" sz="3600" b="1" dirty="0" smtClean="0"/>
              <a:t>Where is man in all this?</a:t>
            </a:r>
          </a:p>
          <a:p>
            <a:r>
              <a:rPr lang="en-GB" sz="3600" dirty="0" smtClean="0"/>
              <a:t>“God gets the glory and man gets the joy” – John Piper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7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5898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Worship-Win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5400600"/>
          </a:xfrm>
        </p:spPr>
        <p:txBody>
          <a:bodyPr>
            <a:normAutofit/>
          </a:bodyPr>
          <a:lstStyle/>
          <a:p>
            <a:r>
              <a:rPr lang="en-GB" b="1" dirty="0" smtClean="0"/>
              <a:t>God’s glory in displaying His mercy/grace</a:t>
            </a:r>
          </a:p>
          <a:p>
            <a:r>
              <a:rPr lang="en-GB" b="1" dirty="0" smtClean="0"/>
              <a:t>God’s glory in the cross – Phil 2v8-11</a:t>
            </a:r>
          </a:p>
          <a:p>
            <a:r>
              <a:rPr lang="en-GB" b="1" dirty="0" smtClean="0"/>
              <a:t>What should our response be?</a:t>
            </a:r>
          </a:p>
          <a:p>
            <a:r>
              <a:rPr lang="en-GB" b="1" dirty="0" smtClean="0"/>
              <a:t>We are to declare His praises Ps 96v3-4</a:t>
            </a:r>
          </a:p>
          <a:p>
            <a:pPr marL="457200" lvl="1" indent="0">
              <a:buNone/>
            </a:pPr>
            <a:r>
              <a:rPr lang="en-GB" sz="3000" i="1" dirty="0"/>
              <a:t>Declare His glory among the nations,</a:t>
            </a:r>
            <a:br>
              <a:rPr lang="en-GB" sz="3000" i="1" dirty="0"/>
            </a:br>
            <a:r>
              <a:rPr lang="en-GB" sz="3000" i="1" dirty="0"/>
              <a:t>    His marvellous deeds among all peoples.</a:t>
            </a:r>
            <a:endParaRPr lang="en-GB" sz="3000" dirty="0"/>
          </a:p>
          <a:p>
            <a:pPr marL="457200" lvl="1" indent="0">
              <a:buNone/>
            </a:pPr>
            <a:r>
              <a:rPr lang="en-GB" sz="3000" b="1" i="1" baseline="30000" dirty="0"/>
              <a:t>4 </a:t>
            </a:r>
            <a:r>
              <a:rPr lang="en-GB" sz="3000" i="1" dirty="0"/>
              <a:t>For great is the </a:t>
            </a:r>
            <a:r>
              <a:rPr lang="en-GB" sz="3000" i="1" cap="small" dirty="0"/>
              <a:t>Lord</a:t>
            </a:r>
            <a:r>
              <a:rPr lang="en-GB" sz="3000" i="1" dirty="0"/>
              <a:t> and most worthy of praise;</a:t>
            </a:r>
            <a:br>
              <a:rPr lang="en-GB" sz="3000" i="1" dirty="0"/>
            </a:br>
            <a:r>
              <a:rPr lang="en-GB" sz="3000" i="1" dirty="0"/>
              <a:t>    He is to be feared above all gods.</a:t>
            </a:r>
            <a:endParaRPr lang="en-GB" sz="3000" dirty="0"/>
          </a:p>
          <a:p>
            <a:endParaRPr lang="en-GB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8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8720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17" y="44624"/>
            <a:ext cx="8543355" cy="51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9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77117" y="4293096"/>
            <a:ext cx="8543355" cy="249299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GB" sz="2600" i="1" dirty="0">
                <a:solidFill>
                  <a:schemeClr val="bg1"/>
                </a:solidFill>
              </a:rPr>
              <a:t>“To whom will you compare me</a:t>
            </a:r>
            <a:r>
              <a:rPr lang="en-GB" sz="2600" i="1" dirty="0" smtClean="0">
                <a:solidFill>
                  <a:schemeClr val="bg1"/>
                </a:solidFill>
              </a:rPr>
              <a:t>?</a:t>
            </a:r>
            <a:r>
              <a:rPr lang="en-GB" sz="2600" i="1" dirty="0">
                <a:solidFill>
                  <a:schemeClr val="bg1"/>
                </a:solidFill>
              </a:rPr>
              <a:t> Or who is my equal?’ says the Holy </a:t>
            </a:r>
            <a:r>
              <a:rPr lang="en-GB" sz="2600" i="1" dirty="0" smtClean="0">
                <a:solidFill>
                  <a:schemeClr val="bg1"/>
                </a:solidFill>
              </a:rPr>
              <a:t>One. </a:t>
            </a:r>
            <a:r>
              <a:rPr lang="en-GB" sz="2600" b="1" i="1" baseline="30000" dirty="0" smtClean="0">
                <a:solidFill>
                  <a:schemeClr val="bg1"/>
                </a:solidFill>
              </a:rPr>
              <a:t>26</a:t>
            </a:r>
            <a:r>
              <a:rPr lang="en-GB" sz="2600" b="1" i="1" baseline="30000" dirty="0">
                <a:solidFill>
                  <a:schemeClr val="bg1"/>
                </a:solidFill>
              </a:rPr>
              <a:t> </a:t>
            </a:r>
            <a:r>
              <a:rPr lang="en-GB" sz="2600" i="1" dirty="0">
                <a:solidFill>
                  <a:schemeClr val="bg1"/>
                </a:solidFill>
              </a:rPr>
              <a:t>Lift up your eyes and look to the </a:t>
            </a:r>
            <a:r>
              <a:rPr lang="en-GB" sz="2600" i="1" dirty="0" smtClean="0">
                <a:solidFill>
                  <a:schemeClr val="bg1"/>
                </a:solidFill>
              </a:rPr>
              <a:t>heavens</a:t>
            </a:r>
            <a:r>
              <a:rPr lang="en-GB" sz="2600" i="1" dirty="0">
                <a:solidFill>
                  <a:schemeClr val="bg1"/>
                </a:solidFill>
              </a:rPr>
              <a:t> </a:t>
            </a:r>
            <a:r>
              <a:rPr lang="en-GB" sz="2600" i="1" dirty="0" smtClean="0">
                <a:solidFill>
                  <a:schemeClr val="bg1"/>
                </a:solidFill>
              </a:rPr>
              <a:t>- who </a:t>
            </a:r>
            <a:r>
              <a:rPr lang="en-GB" sz="2600" i="1" dirty="0">
                <a:solidFill>
                  <a:schemeClr val="bg1"/>
                </a:solidFill>
              </a:rPr>
              <a:t>created all </a:t>
            </a:r>
            <a:r>
              <a:rPr lang="en-GB" sz="2600" i="1" dirty="0" smtClean="0">
                <a:solidFill>
                  <a:schemeClr val="bg1"/>
                </a:solidFill>
              </a:rPr>
              <a:t>these? He </a:t>
            </a:r>
            <a:r>
              <a:rPr lang="en-GB" sz="2600" i="1" dirty="0">
                <a:solidFill>
                  <a:schemeClr val="bg1"/>
                </a:solidFill>
              </a:rPr>
              <a:t>who brings out the starry host one by </a:t>
            </a:r>
            <a:r>
              <a:rPr lang="en-GB" sz="2600" i="1" dirty="0" smtClean="0">
                <a:solidFill>
                  <a:schemeClr val="bg1"/>
                </a:solidFill>
              </a:rPr>
              <a:t>one and </a:t>
            </a:r>
            <a:r>
              <a:rPr lang="en-GB" sz="2600" i="1" dirty="0">
                <a:solidFill>
                  <a:schemeClr val="bg1"/>
                </a:solidFill>
              </a:rPr>
              <a:t>calls forth </a:t>
            </a:r>
            <a:r>
              <a:rPr lang="en-GB" sz="2600" b="1" i="1" dirty="0">
                <a:solidFill>
                  <a:schemeClr val="bg1"/>
                </a:solidFill>
              </a:rPr>
              <a:t>each of them by </a:t>
            </a:r>
            <a:r>
              <a:rPr lang="en-GB" sz="2600" b="1" i="1" dirty="0" smtClean="0">
                <a:solidFill>
                  <a:schemeClr val="bg1"/>
                </a:solidFill>
              </a:rPr>
              <a:t>name</a:t>
            </a:r>
            <a:r>
              <a:rPr lang="en-GB" sz="2600" i="1" dirty="0" smtClean="0">
                <a:solidFill>
                  <a:schemeClr val="bg1"/>
                </a:solidFill>
              </a:rPr>
              <a:t>. Because </a:t>
            </a:r>
            <a:r>
              <a:rPr lang="en-GB" sz="2600" i="1" dirty="0">
                <a:solidFill>
                  <a:schemeClr val="bg1"/>
                </a:solidFill>
              </a:rPr>
              <a:t>of </a:t>
            </a:r>
            <a:r>
              <a:rPr lang="en-GB" sz="2600" i="1" dirty="0" smtClean="0">
                <a:solidFill>
                  <a:schemeClr val="bg1"/>
                </a:solidFill>
              </a:rPr>
              <a:t>His </a:t>
            </a:r>
            <a:r>
              <a:rPr lang="en-GB" sz="2600" i="1" dirty="0">
                <a:solidFill>
                  <a:schemeClr val="bg1"/>
                </a:solidFill>
              </a:rPr>
              <a:t>great power and mighty </a:t>
            </a:r>
            <a:r>
              <a:rPr lang="en-GB" sz="2600" i="1" dirty="0" smtClean="0">
                <a:solidFill>
                  <a:schemeClr val="bg1"/>
                </a:solidFill>
              </a:rPr>
              <a:t>strength, </a:t>
            </a:r>
            <a:r>
              <a:rPr lang="en-GB" sz="2600" b="1" i="1" dirty="0" smtClean="0">
                <a:solidFill>
                  <a:schemeClr val="bg1"/>
                </a:solidFill>
              </a:rPr>
              <a:t>not </a:t>
            </a:r>
            <a:r>
              <a:rPr lang="en-GB" sz="2600" b="1" i="1" dirty="0">
                <a:solidFill>
                  <a:schemeClr val="bg1"/>
                </a:solidFill>
              </a:rPr>
              <a:t>one of them is missing.”</a:t>
            </a:r>
            <a:r>
              <a:rPr lang="en-GB" sz="2600" dirty="0">
                <a:solidFill>
                  <a:schemeClr val="bg1"/>
                </a:solidFill>
              </a:rPr>
              <a:t> </a:t>
            </a:r>
            <a:r>
              <a:rPr lang="en-GB" sz="2600" dirty="0" smtClean="0">
                <a:solidFill>
                  <a:schemeClr val="bg1"/>
                </a:solidFill>
              </a:rPr>
              <a:t>   </a:t>
            </a:r>
            <a:r>
              <a:rPr lang="en-GB" sz="2400" dirty="0" smtClean="0">
                <a:solidFill>
                  <a:schemeClr val="bg1"/>
                </a:solidFill>
              </a:rPr>
              <a:t>Isaiah 40v25-26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0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459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Church Vision series</vt:lpstr>
      <vt:lpstr>Worship-Win</vt:lpstr>
      <vt:lpstr>Worship-Win</vt:lpstr>
      <vt:lpstr>Worship-Win</vt:lpstr>
      <vt:lpstr>Worship-Win</vt:lpstr>
      <vt:lpstr>Worship-Win</vt:lpstr>
      <vt:lpstr>Worship-Win</vt:lpstr>
      <vt:lpstr>Worship-Win</vt:lpstr>
      <vt:lpstr>PowerPoint Presentation</vt:lpstr>
      <vt:lpstr>PowerPoint Presentation</vt:lpstr>
      <vt:lpstr>Worship-Win</vt:lpstr>
      <vt:lpstr>Worship-Win</vt:lpstr>
      <vt:lpstr>Worship-Win</vt:lpstr>
      <vt:lpstr>Worship-Win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2015-02-13T15:59:10Z</dcterms:created>
  <dcterms:modified xsi:type="dcterms:W3CDTF">2015-02-14T14:12:01Z</dcterms:modified>
</cp:coreProperties>
</file>